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19"/>
  </p:notesMasterIdLst>
  <p:handoutMasterIdLst>
    <p:handoutMasterId r:id="rId20"/>
  </p:handoutMasterIdLst>
  <p:sldIdLst>
    <p:sldId id="276" r:id="rId5"/>
    <p:sldId id="257" r:id="rId6"/>
    <p:sldId id="279" r:id="rId7"/>
    <p:sldId id="281" r:id="rId8"/>
    <p:sldId id="303" r:id="rId9"/>
    <p:sldId id="293" r:id="rId10"/>
    <p:sldId id="294" r:id="rId11"/>
    <p:sldId id="295" r:id="rId12"/>
    <p:sldId id="296" r:id="rId13"/>
    <p:sldId id="299" r:id="rId14"/>
    <p:sldId id="300" r:id="rId15"/>
    <p:sldId id="301" r:id="rId16"/>
    <p:sldId id="302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7" autoAdjust="0"/>
    <p:restoredTop sz="96327" autoAdjust="0"/>
  </p:normalViewPr>
  <p:slideViewPr>
    <p:cSldViewPr snapToGrid="0">
      <p:cViewPr>
        <p:scale>
          <a:sx n="87" d="100"/>
          <a:sy n="87" d="100"/>
        </p:scale>
        <p:origin x="451" y="-269"/>
      </p:cViewPr>
      <p:guideLst>
        <p:guide orient="horz" pos="2928"/>
        <p:guide pos="384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33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454FF1-4EF7-4C37-96A9-774CCAD92152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CD16AE-E543-440C-8677-9C71B352EA91}">
      <dgm:prSet/>
      <dgm:spPr/>
      <dgm:t>
        <a:bodyPr/>
        <a:lstStyle/>
        <a:p>
          <a:r>
            <a:rPr lang="en-US"/>
            <a:t>Optimize</a:t>
          </a:r>
        </a:p>
      </dgm:t>
    </dgm:pt>
    <dgm:pt modelId="{A390D0A6-F4A2-4809-A1EE-29BDC81111E5}" type="parTrans" cxnId="{ED84B592-B27F-48B6-B478-8834F075977F}">
      <dgm:prSet/>
      <dgm:spPr/>
      <dgm:t>
        <a:bodyPr/>
        <a:lstStyle/>
        <a:p>
          <a:endParaRPr lang="en-US"/>
        </a:p>
      </dgm:t>
    </dgm:pt>
    <dgm:pt modelId="{B71CB738-8E41-428C-925B-84B0B620550D}" type="sibTrans" cxnId="{ED84B592-B27F-48B6-B478-8834F075977F}">
      <dgm:prSet/>
      <dgm:spPr/>
      <dgm:t>
        <a:bodyPr/>
        <a:lstStyle/>
        <a:p>
          <a:endParaRPr lang="en-US"/>
        </a:p>
      </dgm:t>
    </dgm:pt>
    <dgm:pt modelId="{E63E57C2-F93D-49E0-9B6E-1D487DA316DB}">
      <dgm:prSet/>
      <dgm:spPr/>
      <dgm:t>
        <a:bodyPr/>
        <a:lstStyle/>
        <a:p>
          <a:r>
            <a:rPr lang="en-US"/>
            <a:t>Optimize operations</a:t>
          </a:r>
        </a:p>
      </dgm:t>
    </dgm:pt>
    <dgm:pt modelId="{C2EE77BD-CB4B-4DA7-A26E-EDF9A86960BF}" type="parTrans" cxnId="{96EE8EC1-30EA-423C-8F37-7AAB500FEA3C}">
      <dgm:prSet/>
      <dgm:spPr/>
      <dgm:t>
        <a:bodyPr/>
        <a:lstStyle/>
        <a:p>
          <a:endParaRPr lang="en-US"/>
        </a:p>
      </dgm:t>
    </dgm:pt>
    <dgm:pt modelId="{DA8B851B-A486-4479-8C28-E544B1142223}" type="sibTrans" cxnId="{96EE8EC1-30EA-423C-8F37-7AAB500FEA3C}">
      <dgm:prSet/>
      <dgm:spPr/>
      <dgm:t>
        <a:bodyPr/>
        <a:lstStyle/>
        <a:p>
          <a:endParaRPr lang="en-US"/>
        </a:p>
      </dgm:t>
    </dgm:pt>
    <dgm:pt modelId="{3352E301-E7D1-491C-BAB2-0A941DF642CA}">
      <dgm:prSet/>
      <dgm:spPr/>
      <dgm:t>
        <a:bodyPr/>
        <a:lstStyle/>
        <a:p>
          <a:r>
            <a:rPr lang="en-US"/>
            <a:t>Improve</a:t>
          </a:r>
        </a:p>
      </dgm:t>
    </dgm:pt>
    <dgm:pt modelId="{F94F7235-0EC3-441C-98FF-0EA4925DA615}" type="parTrans" cxnId="{EE2126FF-461F-4ADC-A923-77F2F71AEA38}">
      <dgm:prSet/>
      <dgm:spPr/>
      <dgm:t>
        <a:bodyPr/>
        <a:lstStyle/>
        <a:p>
          <a:endParaRPr lang="en-US"/>
        </a:p>
      </dgm:t>
    </dgm:pt>
    <dgm:pt modelId="{6CFDDC79-08B1-4C45-A4DC-D993AA574A21}" type="sibTrans" cxnId="{EE2126FF-461F-4ADC-A923-77F2F71AEA38}">
      <dgm:prSet/>
      <dgm:spPr/>
      <dgm:t>
        <a:bodyPr/>
        <a:lstStyle/>
        <a:p>
          <a:endParaRPr lang="en-US"/>
        </a:p>
      </dgm:t>
    </dgm:pt>
    <dgm:pt modelId="{D4AD486B-B176-4781-ADCA-604CB90C46B6}">
      <dgm:prSet/>
      <dgm:spPr/>
      <dgm:t>
        <a:bodyPr/>
        <a:lstStyle/>
        <a:p>
          <a:r>
            <a:rPr lang="en-US"/>
            <a:t>Improve decision-making with data</a:t>
          </a:r>
        </a:p>
      </dgm:t>
    </dgm:pt>
    <dgm:pt modelId="{6B35AB44-4672-400D-9BA3-C09DAC6D79D9}" type="parTrans" cxnId="{FA11484D-74B3-4A56-A767-89C0570E9AD8}">
      <dgm:prSet/>
      <dgm:spPr/>
      <dgm:t>
        <a:bodyPr/>
        <a:lstStyle/>
        <a:p>
          <a:endParaRPr lang="en-US"/>
        </a:p>
      </dgm:t>
    </dgm:pt>
    <dgm:pt modelId="{368D4A76-277F-424E-9694-DC42F442184E}" type="sibTrans" cxnId="{FA11484D-74B3-4A56-A767-89C0570E9AD8}">
      <dgm:prSet/>
      <dgm:spPr/>
      <dgm:t>
        <a:bodyPr/>
        <a:lstStyle/>
        <a:p>
          <a:endParaRPr lang="en-US"/>
        </a:p>
      </dgm:t>
    </dgm:pt>
    <dgm:pt modelId="{FC45D8E0-120D-4C29-A8C2-4E3C41602040}">
      <dgm:prSet/>
      <dgm:spPr/>
      <dgm:t>
        <a:bodyPr/>
        <a:lstStyle/>
        <a:p>
          <a:r>
            <a:rPr lang="en-US"/>
            <a:t>Analyze</a:t>
          </a:r>
        </a:p>
      </dgm:t>
    </dgm:pt>
    <dgm:pt modelId="{1F221C3C-FA39-4826-9F8B-45174827175D}" type="parTrans" cxnId="{EA959070-79CC-45EF-976C-CB5D8355FA8C}">
      <dgm:prSet/>
      <dgm:spPr/>
      <dgm:t>
        <a:bodyPr/>
        <a:lstStyle/>
        <a:p>
          <a:endParaRPr lang="en-US"/>
        </a:p>
      </dgm:t>
    </dgm:pt>
    <dgm:pt modelId="{844D7FBF-DC2C-4A17-A237-9C15761A82EC}" type="sibTrans" cxnId="{EA959070-79CC-45EF-976C-CB5D8355FA8C}">
      <dgm:prSet/>
      <dgm:spPr/>
      <dgm:t>
        <a:bodyPr/>
        <a:lstStyle/>
        <a:p>
          <a:endParaRPr lang="en-US"/>
        </a:p>
      </dgm:t>
    </dgm:pt>
    <dgm:pt modelId="{2C04C9F4-B768-40C2-9683-915A88400418}">
      <dgm:prSet/>
      <dgm:spPr/>
      <dgm:t>
        <a:bodyPr/>
        <a:lstStyle/>
        <a:p>
          <a:r>
            <a:rPr lang="en-US"/>
            <a:t>Analyze sales, trends, and inventory</a:t>
          </a:r>
        </a:p>
      </dgm:t>
    </dgm:pt>
    <dgm:pt modelId="{F5418439-46FB-4866-8650-B0945E62EB9D}" type="parTrans" cxnId="{7E1986CB-F6B1-479D-AE33-997B7359215F}">
      <dgm:prSet/>
      <dgm:spPr/>
      <dgm:t>
        <a:bodyPr/>
        <a:lstStyle/>
        <a:p>
          <a:endParaRPr lang="en-US"/>
        </a:p>
      </dgm:t>
    </dgm:pt>
    <dgm:pt modelId="{FAB16C89-74AF-4C68-920F-25CD177C73E6}" type="sibTrans" cxnId="{7E1986CB-F6B1-479D-AE33-997B7359215F}">
      <dgm:prSet/>
      <dgm:spPr/>
      <dgm:t>
        <a:bodyPr/>
        <a:lstStyle/>
        <a:p>
          <a:endParaRPr lang="en-US"/>
        </a:p>
      </dgm:t>
    </dgm:pt>
    <dgm:pt modelId="{A0C78608-5E08-4E5D-8D95-CC0F586C7DCE}" type="pres">
      <dgm:prSet presAssocID="{D3454FF1-4EF7-4C37-96A9-774CCAD92152}" presName="Name0" presStyleCnt="0">
        <dgm:presLayoutVars>
          <dgm:dir/>
          <dgm:animLvl val="lvl"/>
          <dgm:resizeHandles val="exact"/>
        </dgm:presLayoutVars>
      </dgm:prSet>
      <dgm:spPr/>
    </dgm:pt>
    <dgm:pt modelId="{39F99AC5-40B6-44E6-98AE-F0C06B50D453}" type="pres">
      <dgm:prSet presAssocID="{DECD16AE-E543-440C-8677-9C71B352EA91}" presName="linNode" presStyleCnt="0"/>
      <dgm:spPr/>
    </dgm:pt>
    <dgm:pt modelId="{52CA6CB0-FBC4-4442-847E-CA274750917B}" type="pres">
      <dgm:prSet presAssocID="{DECD16AE-E543-440C-8677-9C71B352EA91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CF94DA2A-EA7E-4C8A-A269-8408FA6EF700}" type="pres">
      <dgm:prSet presAssocID="{DECD16AE-E543-440C-8677-9C71B352EA91}" presName="descendantText" presStyleLbl="alignAccFollowNode1" presStyleIdx="0" presStyleCnt="3">
        <dgm:presLayoutVars>
          <dgm:bulletEnabled/>
        </dgm:presLayoutVars>
      </dgm:prSet>
      <dgm:spPr/>
    </dgm:pt>
    <dgm:pt modelId="{06032660-CAAD-4B12-940D-E5F15DF28073}" type="pres">
      <dgm:prSet presAssocID="{B71CB738-8E41-428C-925B-84B0B620550D}" presName="sp" presStyleCnt="0"/>
      <dgm:spPr/>
    </dgm:pt>
    <dgm:pt modelId="{B3BEE345-943C-4ACB-B7B3-0877D4765CBF}" type="pres">
      <dgm:prSet presAssocID="{3352E301-E7D1-491C-BAB2-0A941DF642CA}" presName="linNode" presStyleCnt="0"/>
      <dgm:spPr/>
    </dgm:pt>
    <dgm:pt modelId="{89E8D4B2-5C8D-4980-AA99-9603B2FDAFC3}" type="pres">
      <dgm:prSet presAssocID="{3352E301-E7D1-491C-BAB2-0A941DF642CA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B8A46481-68EC-4CC7-A75F-CA620C2F3E41}" type="pres">
      <dgm:prSet presAssocID="{3352E301-E7D1-491C-BAB2-0A941DF642CA}" presName="descendantText" presStyleLbl="alignAccFollowNode1" presStyleIdx="1" presStyleCnt="3">
        <dgm:presLayoutVars>
          <dgm:bulletEnabled/>
        </dgm:presLayoutVars>
      </dgm:prSet>
      <dgm:spPr/>
    </dgm:pt>
    <dgm:pt modelId="{B7D07E84-1E9F-4967-A56C-DAB3D17C8D97}" type="pres">
      <dgm:prSet presAssocID="{6CFDDC79-08B1-4C45-A4DC-D993AA574A21}" presName="sp" presStyleCnt="0"/>
      <dgm:spPr/>
    </dgm:pt>
    <dgm:pt modelId="{02663416-8068-4D29-B28C-66E6C057BED8}" type="pres">
      <dgm:prSet presAssocID="{FC45D8E0-120D-4C29-A8C2-4E3C41602040}" presName="linNode" presStyleCnt="0"/>
      <dgm:spPr/>
    </dgm:pt>
    <dgm:pt modelId="{FF488998-9267-4403-AB3B-296DF0081B0C}" type="pres">
      <dgm:prSet presAssocID="{FC45D8E0-120D-4C29-A8C2-4E3C41602040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5811F18D-154E-4277-B2B9-A4401494AEBA}" type="pres">
      <dgm:prSet presAssocID="{FC45D8E0-120D-4C29-A8C2-4E3C41602040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E993F739-943C-44B1-B532-BC8AE72C79F1}" type="presOf" srcId="{3352E301-E7D1-491C-BAB2-0A941DF642CA}" destId="{89E8D4B2-5C8D-4980-AA99-9603B2FDAFC3}" srcOrd="0" destOrd="0" presId="urn:microsoft.com/office/officeart/2016/7/layout/VerticalSolidActionList"/>
    <dgm:cxn modelId="{ECFFE840-CB37-4A4B-8E9D-77679BD6EC3A}" type="presOf" srcId="{FC45D8E0-120D-4C29-A8C2-4E3C41602040}" destId="{FF488998-9267-4403-AB3B-296DF0081B0C}" srcOrd="0" destOrd="0" presId="urn:microsoft.com/office/officeart/2016/7/layout/VerticalSolidActionList"/>
    <dgm:cxn modelId="{FA11484D-74B3-4A56-A767-89C0570E9AD8}" srcId="{3352E301-E7D1-491C-BAB2-0A941DF642CA}" destId="{D4AD486B-B176-4781-ADCA-604CB90C46B6}" srcOrd="0" destOrd="0" parTransId="{6B35AB44-4672-400D-9BA3-C09DAC6D79D9}" sibTransId="{368D4A76-277F-424E-9694-DC42F442184E}"/>
    <dgm:cxn modelId="{EA959070-79CC-45EF-976C-CB5D8355FA8C}" srcId="{D3454FF1-4EF7-4C37-96A9-774CCAD92152}" destId="{FC45D8E0-120D-4C29-A8C2-4E3C41602040}" srcOrd="2" destOrd="0" parTransId="{1F221C3C-FA39-4826-9F8B-45174827175D}" sibTransId="{844D7FBF-DC2C-4A17-A237-9C15761A82EC}"/>
    <dgm:cxn modelId="{FD7AFF53-7BBC-4C68-90CD-7C09CAF35D89}" type="presOf" srcId="{2C04C9F4-B768-40C2-9683-915A88400418}" destId="{5811F18D-154E-4277-B2B9-A4401494AEBA}" srcOrd="0" destOrd="0" presId="urn:microsoft.com/office/officeart/2016/7/layout/VerticalSolidActionList"/>
    <dgm:cxn modelId="{60725A7A-8871-4751-91A8-6B8A93E06642}" type="presOf" srcId="{D3454FF1-4EF7-4C37-96A9-774CCAD92152}" destId="{A0C78608-5E08-4E5D-8D95-CC0F586C7DCE}" srcOrd="0" destOrd="0" presId="urn:microsoft.com/office/officeart/2016/7/layout/VerticalSolidActionList"/>
    <dgm:cxn modelId="{ED84B592-B27F-48B6-B478-8834F075977F}" srcId="{D3454FF1-4EF7-4C37-96A9-774CCAD92152}" destId="{DECD16AE-E543-440C-8677-9C71B352EA91}" srcOrd="0" destOrd="0" parTransId="{A390D0A6-F4A2-4809-A1EE-29BDC81111E5}" sibTransId="{B71CB738-8E41-428C-925B-84B0B620550D}"/>
    <dgm:cxn modelId="{C6555CA9-31DA-4E6F-AF17-F0CD145D23CB}" type="presOf" srcId="{DECD16AE-E543-440C-8677-9C71B352EA91}" destId="{52CA6CB0-FBC4-4442-847E-CA274750917B}" srcOrd="0" destOrd="0" presId="urn:microsoft.com/office/officeart/2016/7/layout/VerticalSolidActionList"/>
    <dgm:cxn modelId="{185326AB-70A2-4A49-A0C0-C5EC16740656}" type="presOf" srcId="{D4AD486B-B176-4781-ADCA-604CB90C46B6}" destId="{B8A46481-68EC-4CC7-A75F-CA620C2F3E41}" srcOrd="0" destOrd="0" presId="urn:microsoft.com/office/officeart/2016/7/layout/VerticalSolidActionList"/>
    <dgm:cxn modelId="{1E0274B9-E852-4907-9C1A-9B46A8EB8755}" type="presOf" srcId="{E63E57C2-F93D-49E0-9B6E-1D487DA316DB}" destId="{CF94DA2A-EA7E-4C8A-A269-8408FA6EF700}" srcOrd="0" destOrd="0" presId="urn:microsoft.com/office/officeart/2016/7/layout/VerticalSolidActionList"/>
    <dgm:cxn modelId="{96EE8EC1-30EA-423C-8F37-7AAB500FEA3C}" srcId="{DECD16AE-E543-440C-8677-9C71B352EA91}" destId="{E63E57C2-F93D-49E0-9B6E-1D487DA316DB}" srcOrd="0" destOrd="0" parTransId="{C2EE77BD-CB4B-4DA7-A26E-EDF9A86960BF}" sibTransId="{DA8B851B-A486-4479-8C28-E544B1142223}"/>
    <dgm:cxn modelId="{7E1986CB-F6B1-479D-AE33-997B7359215F}" srcId="{FC45D8E0-120D-4C29-A8C2-4E3C41602040}" destId="{2C04C9F4-B768-40C2-9683-915A88400418}" srcOrd="0" destOrd="0" parTransId="{F5418439-46FB-4866-8650-B0945E62EB9D}" sibTransId="{FAB16C89-74AF-4C68-920F-25CD177C73E6}"/>
    <dgm:cxn modelId="{EE2126FF-461F-4ADC-A923-77F2F71AEA38}" srcId="{D3454FF1-4EF7-4C37-96A9-774CCAD92152}" destId="{3352E301-E7D1-491C-BAB2-0A941DF642CA}" srcOrd="1" destOrd="0" parTransId="{F94F7235-0EC3-441C-98FF-0EA4925DA615}" sibTransId="{6CFDDC79-08B1-4C45-A4DC-D993AA574A21}"/>
    <dgm:cxn modelId="{033AE9D8-6E15-49CD-BED2-EE5AA026845D}" type="presParOf" srcId="{A0C78608-5E08-4E5D-8D95-CC0F586C7DCE}" destId="{39F99AC5-40B6-44E6-98AE-F0C06B50D453}" srcOrd="0" destOrd="0" presId="urn:microsoft.com/office/officeart/2016/7/layout/VerticalSolidActionList"/>
    <dgm:cxn modelId="{B62B31A6-6492-434A-BABB-B36F63BFE348}" type="presParOf" srcId="{39F99AC5-40B6-44E6-98AE-F0C06B50D453}" destId="{52CA6CB0-FBC4-4442-847E-CA274750917B}" srcOrd="0" destOrd="0" presId="urn:microsoft.com/office/officeart/2016/7/layout/VerticalSolidActionList"/>
    <dgm:cxn modelId="{ED296D84-D639-43FE-9563-77B57FD86966}" type="presParOf" srcId="{39F99AC5-40B6-44E6-98AE-F0C06B50D453}" destId="{CF94DA2A-EA7E-4C8A-A269-8408FA6EF700}" srcOrd="1" destOrd="0" presId="urn:microsoft.com/office/officeart/2016/7/layout/VerticalSolidActionList"/>
    <dgm:cxn modelId="{7177DA47-A408-4A9C-93FD-60AC6251096C}" type="presParOf" srcId="{A0C78608-5E08-4E5D-8D95-CC0F586C7DCE}" destId="{06032660-CAAD-4B12-940D-E5F15DF28073}" srcOrd="1" destOrd="0" presId="urn:microsoft.com/office/officeart/2016/7/layout/VerticalSolidActionList"/>
    <dgm:cxn modelId="{B803D202-5001-4DE8-82FC-9ED37B68B71C}" type="presParOf" srcId="{A0C78608-5E08-4E5D-8D95-CC0F586C7DCE}" destId="{B3BEE345-943C-4ACB-B7B3-0877D4765CBF}" srcOrd="2" destOrd="0" presId="urn:microsoft.com/office/officeart/2016/7/layout/VerticalSolidActionList"/>
    <dgm:cxn modelId="{ADC73D28-A905-4C5A-B0A2-9996C4F1FB14}" type="presParOf" srcId="{B3BEE345-943C-4ACB-B7B3-0877D4765CBF}" destId="{89E8D4B2-5C8D-4980-AA99-9603B2FDAFC3}" srcOrd="0" destOrd="0" presId="urn:microsoft.com/office/officeart/2016/7/layout/VerticalSolidActionList"/>
    <dgm:cxn modelId="{7317A524-5A53-4F68-8C42-2B634DC33938}" type="presParOf" srcId="{B3BEE345-943C-4ACB-B7B3-0877D4765CBF}" destId="{B8A46481-68EC-4CC7-A75F-CA620C2F3E41}" srcOrd="1" destOrd="0" presId="urn:microsoft.com/office/officeart/2016/7/layout/VerticalSolidActionList"/>
    <dgm:cxn modelId="{2ECCB737-2529-4C49-AB29-57BFCC881799}" type="presParOf" srcId="{A0C78608-5E08-4E5D-8D95-CC0F586C7DCE}" destId="{B7D07E84-1E9F-4967-A56C-DAB3D17C8D97}" srcOrd="3" destOrd="0" presId="urn:microsoft.com/office/officeart/2016/7/layout/VerticalSolidActionList"/>
    <dgm:cxn modelId="{1562B4E6-4B24-4BBF-BE36-B741A36B9939}" type="presParOf" srcId="{A0C78608-5E08-4E5D-8D95-CC0F586C7DCE}" destId="{02663416-8068-4D29-B28C-66E6C057BED8}" srcOrd="4" destOrd="0" presId="urn:microsoft.com/office/officeart/2016/7/layout/VerticalSolidActionList"/>
    <dgm:cxn modelId="{2400EC38-2940-4D5D-BBC4-4922455F57C0}" type="presParOf" srcId="{02663416-8068-4D29-B28C-66E6C057BED8}" destId="{FF488998-9267-4403-AB3B-296DF0081B0C}" srcOrd="0" destOrd="0" presId="urn:microsoft.com/office/officeart/2016/7/layout/VerticalSolidActionList"/>
    <dgm:cxn modelId="{5E16B737-31E5-4D85-BCA0-2F3EECF3351D}" type="presParOf" srcId="{02663416-8068-4D29-B28C-66E6C057BED8}" destId="{5811F18D-154E-4277-B2B9-A4401494AEBA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4DA2A-EA7E-4C8A-A269-8408FA6EF700}">
      <dsp:nvSpPr>
        <dsp:cNvPr id="0" name=""/>
        <dsp:cNvSpPr/>
      </dsp:nvSpPr>
      <dsp:spPr>
        <a:xfrm>
          <a:off x="1333886" y="1805"/>
          <a:ext cx="5335544" cy="18507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24" tIns="470094" rIns="103524" bIns="47009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 operations</a:t>
          </a:r>
        </a:p>
      </dsp:txBody>
      <dsp:txXfrm>
        <a:off x="1333886" y="1805"/>
        <a:ext cx="5335544" cy="1850765"/>
      </dsp:txXfrm>
    </dsp:sp>
    <dsp:sp modelId="{52CA6CB0-FBC4-4442-847E-CA274750917B}">
      <dsp:nvSpPr>
        <dsp:cNvPr id="0" name=""/>
        <dsp:cNvSpPr/>
      </dsp:nvSpPr>
      <dsp:spPr>
        <a:xfrm>
          <a:off x="0" y="1805"/>
          <a:ext cx="1333886" cy="18507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85" tIns="182815" rIns="70585" bIns="18281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Optimize</a:t>
          </a:r>
        </a:p>
      </dsp:txBody>
      <dsp:txXfrm>
        <a:off x="0" y="1805"/>
        <a:ext cx="1333886" cy="1850765"/>
      </dsp:txXfrm>
    </dsp:sp>
    <dsp:sp modelId="{B8A46481-68EC-4CC7-A75F-CA620C2F3E41}">
      <dsp:nvSpPr>
        <dsp:cNvPr id="0" name=""/>
        <dsp:cNvSpPr/>
      </dsp:nvSpPr>
      <dsp:spPr>
        <a:xfrm>
          <a:off x="1333886" y="1963617"/>
          <a:ext cx="5335544" cy="1850765"/>
        </a:xfrm>
        <a:prstGeom prst="rect">
          <a:avLst/>
        </a:prstGeom>
        <a:solidFill>
          <a:schemeClr val="accent2">
            <a:tint val="40000"/>
            <a:alpha val="90000"/>
            <a:hueOff val="3105755"/>
            <a:satOff val="-7306"/>
            <a:lumOff val="-607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105755"/>
              <a:satOff val="-7306"/>
              <a:lumOff val="-60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24" tIns="470094" rIns="103524" bIns="47009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Improve decision-making with data</a:t>
          </a:r>
        </a:p>
      </dsp:txBody>
      <dsp:txXfrm>
        <a:off x="1333886" y="1963617"/>
        <a:ext cx="5335544" cy="1850765"/>
      </dsp:txXfrm>
    </dsp:sp>
    <dsp:sp modelId="{89E8D4B2-5C8D-4980-AA99-9603B2FDAFC3}">
      <dsp:nvSpPr>
        <dsp:cNvPr id="0" name=""/>
        <dsp:cNvSpPr/>
      </dsp:nvSpPr>
      <dsp:spPr>
        <a:xfrm>
          <a:off x="0" y="1963617"/>
          <a:ext cx="1333886" cy="1850765"/>
        </a:xfrm>
        <a:prstGeom prst="rect">
          <a:avLst/>
        </a:prstGeom>
        <a:solidFill>
          <a:schemeClr val="accent2">
            <a:hueOff val="3021508"/>
            <a:satOff val="-9905"/>
            <a:lumOff val="-2157"/>
            <a:alphaOff val="0"/>
          </a:schemeClr>
        </a:solidFill>
        <a:ln w="9525" cap="flat" cmpd="sng" algn="ctr">
          <a:solidFill>
            <a:schemeClr val="accent2">
              <a:hueOff val="3021508"/>
              <a:satOff val="-9905"/>
              <a:lumOff val="-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85" tIns="182815" rIns="70585" bIns="18281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</a:t>
          </a:r>
        </a:p>
      </dsp:txBody>
      <dsp:txXfrm>
        <a:off x="0" y="1963617"/>
        <a:ext cx="1333886" cy="1850765"/>
      </dsp:txXfrm>
    </dsp:sp>
    <dsp:sp modelId="{5811F18D-154E-4277-B2B9-A4401494AEBA}">
      <dsp:nvSpPr>
        <dsp:cNvPr id="0" name=""/>
        <dsp:cNvSpPr/>
      </dsp:nvSpPr>
      <dsp:spPr>
        <a:xfrm>
          <a:off x="1333886" y="3925428"/>
          <a:ext cx="5335544" cy="1850765"/>
        </a:xfrm>
        <a:prstGeom prst="rect">
          <a:avLst/>
        </a:prstGeom>
        <a:solidFill>
          <a:schemeClr val="accent2">
            <a:tint val="40000"/>
            <a:alpha val="90000"/>
            <a:hueOff val="6211510"/>
            <a:satOff val="-14612"/>
            <a:lumOff val="-121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6211510"/>
              <a:satOff val="-14612"/>
              <a:lumOff val="-12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24" tIns="470094" rIns="103524" bIns="47009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Analyze sales, trends, and inventory</a:t>
          </a:r>
        </a:p>
      </dsp:txBody>
      <dsp:txXfrm>
        <a:off x="1333886" y="3925428"/>
        <a:ext cx="5335544" cy="1850765"/>
      </dsp:txXfrm>
    </dsp:sp>
    <dsp:sp modelId="{FF488998-9267-4403-AB3B-296DF0081B0C}">
      <dsp:nvSpPr>
        <dsp:cNvPr id="0" name=""/>
        <dsp:cNvSpPr/>
      </dsp:nvSpPr>
      <dsp:spPr>
        <a:xfrm>
          <a:off x="0" y="3925428"/>
          <a:ext cx="1333886" cy="1850765"/>
        </a:xfrm>
        <a:prstGeom prst="rect">
          <a:avLst/>
        </a:prstGeom>
        <a:solidFill>
          <a:schemeClr val="accent2">
            <a:hueOff val="6043017"/>
            <a:satOff val="-19810"/>
            <a:lumOff val="-4314"/>
            <a:alphaOff val="0"/>
          </a:schemeClr>
        </a:solidFill>
        <a:ln w="9525" cap="flat" cmpd="sng" algn="ctr">
          <a:solidFill>
            <a:schemeClr val="accent2">
              <a:hueOff val="6043017"/>
              <a:satOff val="-19810"/>
              <a:lumOff val="-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85" tIns="182815" rIns="70585" bIns="18281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Analyze</a:t>
          </a:r>
        </a:p>
      </dsp:txBody>
      <dsp:txXfrm>
        <a:off x="0" y="3925428"/>
        <a:ext cx="1333886" cy="1850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188-91E3-4091-B70E-E1E6D807C522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EE72E-E5A5-44ED-A736-DB8D8EE9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2412-B176-4E06-823F-C66FEB3E21FB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2FC2-A162-47B3-989B-571A624149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00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D512-F690-5F23-1411-0E20AD38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F352B-F157-D868-4070-033AF1A2B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C1EE5-1207-430E-EB93-F76AAEA84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453F3-7718-E41C-6873-3DDAC771F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1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A3B06-48FB-B6A9-38D6-8ABCE3AB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B0422-BCC4-79D7-6370-1B445D622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82D26-4797-FB69-E697-031CFA2F0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4FF10-5ECA-F050-16A9-D703605B4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92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40E26-9535-DE78-8BA5-E4E1AC86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F49CE-E38D-AF05-4E3B-3B0029409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D814C-337D-C96F-DAA7-3D5041FD1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3D3D8-3A9E-96A3-85EC-09EF8292A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5427E-A193-B2E9-87D6-C3C788C48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520C74-6900-F088-5D97-04F498C3B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F696C-E834-5F19-8E1A-404BC8A81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FFDDD-00B7-E229-9438-8FC4D1689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6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9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00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6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56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C56D5-4106-8523-D951-D0FC7FB0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CAA82-156A-B807-70A4-6FB9DE118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4B275-1449-5950-741A-2529BFEB2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0F662-13B5-F118-45E6-D4F3F6A52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8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90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7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47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27619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711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377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543594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224D70-2CA9-3DC4-F002-EC470A48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C0B1F33F-4201-2B4E-E8EC-1D07263083EB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D5B178-0506-30BE-93BB-73C02006B988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" name="Freeform: Shape 17">
                <a:extLst>
                  <a:ext uri="{FF2B5EF4-FFF2-40B4-BE49-F238E27FC236}">
                    <a16:creationId xmlns:a16="http://schemas.microsoft.com/office/drawing/2014/main" id="{B3F854F0-E9B7-2C32-CA3C-FA9719440768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8224CDA-DD93-0DF6-7DD9-8328D1606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A5F65-B2C5-BB65-83E3-F195EEE49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409908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25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6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sz="1600"/>
            </a:lvl6pPr>
            <a:lvl7pPr>
              <a:buClr>
                <a:schemeClr val="accent5"/>
              </a:buClr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F0BC49-315A-CF7A-E741-A8688AF53E66}"/>
              </a:ext>
            </a:extLst>
          </p:cNvPr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Freeform: Shape 15">
              <a:extLst>
                <a:ext uri="{FF2B5EF4-FFF2-40B4-BE49-F238E27FC236}">
                  <a16:creationId xmlns:a16="http://schemas.microsoft.com/office/drawing/2014/main" id="{3FCB73E1-B061-C75F-AB29-C27CA95E57A9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A16F89-984C-DEA8-C894-E819A764661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Freeform: Shape 17">
                <a:extLst>
                  <a:ext uri="{FF2B5EF4-FFF2-40B4-BE49-F238E27FC236}">
                    <a16:creationId xmlns:a16="http://schemas.microsoft.com/office/drawing/2014/main" id="{0971E16B-8BBF-40B5-5862-FAAADBF530A0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D464A1-0F6B-3CEE-8719-573F89E8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37773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5851" y="2165174"/>
            <a:ext cx="6118224" cy="155448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4194521"/>
            <a:ext cx="1481845" cy="787628"/>
            <a:chOff x="4987925" y="2840038"/>
            <a:chExt cx="2216150" cy="1177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00405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6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711243" y="2287435"/>
            <a:ext cx="8769514" cy="3768195"/>
          </a:xfrm>
        </p:spPr>
        <p:txBody>
          <a:bodyPr tIns="182880">
            <a:noAutofit/>
          </a:bodyPr>
          <a:lstStyle>
            <a:lvl1pPr marL="283464" indent="-283464">
              <a:lnSpc>
                <a:spcPct val="100000"/>
              </a:lnSpc>
              <a:spcBef>
                <a:spcPts val="1000"/>
              </a:spcBef>
              <a:defRPr sz="1800"/>
            </a:lvl1pPr>
            <a:lvl2pPr marL="283464">
              <a:lnSpc>
                <a:spcPct val="100000"/>
              </a:lnSpc>
              <a:spcBef>
                <a:spcPts val="1000"/>
              </a:spcBef>
              <a:defRPr sz="1800"/>
            </a:lvl2pPr>
            <a:lvl3pPr indent="-283464"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 indent="-283464"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7C83-D77B-1EFF-5877-DB5DF792E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7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4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4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664443" y="2484712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5750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418C0F6-1F2A-74E4-A6C4-914FE336632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59649" y="2493040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ED942-AF2B-12D4-2ED4-570ACFD0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5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A45527-A259-1C6D-E8B4-514715484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45608"/>
            <a:ext cx="12192000" cy="361239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3886200" cy="2304288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ACBDB-D54B-994A-AD88-E89D37245F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34660" y="548641"/>
            <a:ext cx="6130625" cy="2304288"/>
          </a:xfrm>
        </p:spPr>
        <p:txBody>
          <a:bodyPr anchor="ctr">
            <a:noAutofit/>
          </a:bodyPr>
          <a:lstStyle>
            <a:lvl1pPr marL="512064" indent="-5120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1pPr>
            <a:lvl2pPr marL="70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2pPr>
            <a:lvl3pPr marL="113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3pPr>
            <a:lvl4pPr marL="142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4pPr>
            <a:lvl5pPr marL="185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8447B1-F82E-026F-7FF0-7E95D361E7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20387" y="3735238"/>
            <a:ext cx="6130625" cy="25741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indent="-283464"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76BAB9-3D46-228B-0268-9918F1524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12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C2262EB2-92F3-45D5-977D-A254F9DC4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0" y="548640"/>
            <a:ext cx="61200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08B7B76C-AD95-41C0-859E-9A612EE3EB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703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F4E51F-526D-47C7-B091-D47773C1F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4FE061B-0356-4C6F-A2CA-12D48BE34A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4750" y="2759076"/>
            <a:ext cx="6121400" cy="30098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C9AB8836-3239-49B5-AB6F-4AF85F1F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77EAD6AC-E509-49A1-8E38-1CABD458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B689B03B-F230-4530-8C09-EFB8172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496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745F42-F11E-4295-BA16-71120E66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80706"/>
            <a:ext cx="12192000" cy="38772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36F7FC-6006-4472-BC70-30C283AB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988" y="540000"/>
            <a:ext cx="3884962" cy="2011680"/>
          </a:xfrm>
        </p:spPr>
        <p:txBody>
          <a:bodyPr anchor="ctr" anchorCtr="0"/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5A73B-104E-43C7-BBEC-C2B3D52E1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54584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E0F1ED-567A-464B-A7AB-53B58F510B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43552" y="540000"/>
            <a:ext cx="6107460" cy="201168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>
              <a:defRPr sz="1800"/>
            </a:lvl2pPr>
            <a:lvl3pPr marL="720000" indent="0">
              <a:buNone/>
              <a:defRPr sz="1800"/>
            </a:lvl3pPr>
            <a:lvl4pPr>
              <a:defRPr sz="1800"/>
            </a:lvl4pPr>
            <a:lvl5pPr marL="14400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DB4AB8-A251-1D19-89FE-D1E389DC72CE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540988" y="3487738"/>
            <a:ext cx="11110023" cy="2486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23808ED-A697-419E-B2B9-925BC80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2CBC00E-8DBE-41F7-B5EC-A273F71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C8BA04E-DB40-4D07-9B73-37122A90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79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7092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26" y="539751"/>
            <a:ext cx="4451349" cy="208222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70326" y="4248000"/>
            <a:ext cx="4451349" cy="2082226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530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877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2802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873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688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261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412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318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41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6" r:id="rId2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Outland Adventure Case Study Presentation </a:t>
            </a:r>
            <a:br>
              <a:rPr lang="en-US" dirty="0"/>
            </a:br>
            <a:r>
              <a:rPr lang="en-US" dirty="0"/>
              <a:t>CSd310 – 11.2 Assignment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42602-547F-5949-E76A-32CA44C4A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80" b="90631" l="8779" r="79004"/>
                    </a14:imgEffect>
                  </a14:imgLayer>
                </a14:imgProps>
              </a:ext>
            </a:extLst>
          </a:blip>
          <a:srcRect t="6311" r="12218"/>
          <a:stretch>
            <a:fillRect/>
          </a:stretch>
        </p:blipFill>
        <p:spPr>
          <a:xfrm>
            <a:off x="222173" y="3323254"/>
            <a:ext cx="3949854" cy="31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1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FBC26-7212-5703-CCB8-9BE6F4B70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C7A7112-ECA5-4CE6-AC78-B019B9ABB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B07489-2B6B-05D9-253C-0C9B1C4A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 fontScale="90000"/>
          </a:bodyPr>
          <a:lstStyle/>
          <a:p>
            <a:r>
              <a:rPr lang="en-US" dirty="0"/>
              <a:t>Booking trends by region– Report 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397316-DC77-6F20-0CF2-8B22C33D0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263E987-F1A0-2121-8981-8D213080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1" dirty="0"/>
              <a:t>Question: </a:t>
            </a:r>
            <a:r>
              <a:rPr lang="en-US" sz="1700" dirty="0"/>
              <a:t>Is there a downward trend in bookings in Africa, Asia, or Southern Europe?</a:t>
            </a:r>
          </a:p>
          <a:p>
            <a:pPr>
              <a:lnSpc>
                <a:spcPct val="115000"/>
              </a:lnSpc>
            </a:pPr>
            <a:r>
              <a:rPr lang="en-US" sz="1700" b="1" dirty="0"/>
              <a:t>What we measure: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Annual bookings grouped by region and year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Assumptions: Bookings data contains region and date of trip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AC61E1-A2F3-AF19-25A4-5401EE7B4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7A5FB-C196-7D33-A04B-F0D4A0E4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984" y="1441783"/>
            <a:ext cx="6378464" cy="37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0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B76697-0319-EBA7-980F-78CA1C46F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86FF2-469A-AF8D-81BC-ED99AC90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Report 2 – Sample Output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5C397-E040-0A05-6C82-23A80C9C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000" i="1"/>
              <a:t>Insight:</a:t>
            </a:r>
            <a:r>
              <a:rPr lang="en-US" sz="2000"/>
              <a:t> Southern Europe is experiencing a clear decline. Consider reducing trips or increasing marketing there.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B9CDC7-5D3C-4184-9491-855E59362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02CA685-E438-4141-1E65-7809F1E7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605" y="540000"/>
            <a:ext cx="3183815" cy="2754000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37E2553-C654-2301-2F52-94A273192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4" y="4252956"/>
            <a:ext cx="4438998" cy="13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66A3F-C513-4B92-82D0-BF0166335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70840-E13A-4017-F7D0-AD24072A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Aging Inventory – Report 3</a:t>
            </a:r>
            <a:endParaRPr lang="en-US"/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87697B5-AA0C-89A9-231B-D482CA1B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1"/>
              <a:t>Question: </a:t>
            </a:r>
            <a:r>
              <a:rPr lang="en-US" sz="1700"/>
              <a:t>Are there inventory items over 5 years old?</a:t>
            </a:r>
          </a:p>
          <a:p>
            <a:pPr>
              <a:lnSpc>
                <a:spcPct val="115000"/>
              </a:lnSpc>
            </a:pPr>
            <a:r>
              <a:rPr lang="en-US" sz="1700" b="1"/>
              <a:t>What we measure: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700"/>
              <a:t>Equipment purchase date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700"/>
              <a:t>Current item age</a:t>
            </a:r>
          </a:p>
          <a:p>
            <a:pPr>
              <a:lnSpc>
                <a:spcPct val="115000"/>
              </a:lnSpc>
            </a:pPr>
            <a:r>
              <a:rPr lang="en-US" sz="1700"/>
              <a:t>Assumptions: The database includes each item’s purchase date and unique ID.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100" name="Picture 4" descr="Generated image">
            <a:extLst>
              <a:ext uri="{FF2B5EF4-FFF2-40B4-BE49-F238E27FC236}">
                <a16:creationId xmlns:a16="http://schemas.microsoft.com/office/drawing/2014/main" id="{B9955BEB-3CD5-E8FD-897A-E58D6F93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326" r="94792">
                        <a14:foregroundMark x1="35286" y1="37109" x2="35286" y2="37109"/>
                        <a14:foregroundMark x1="11263" y1="36719" x2="11263" y2="36719"/>
                        <a14:foregroundMark x1="91341" y1="49805" x2="91341" y2="49805"/>
                        <a14:foregroundMark x1="4362" y1="41211" x2="4362" y2="41211"/>
                        <a14:foregroundMark x1="6966" y1="76270" x2="6966" y2="76270"/>
                        <a14:foregroundMark x1="8398" y1="65137" x2="6771" y2="38867"/>
                        <a14:foregroundMark x1="3906" y1="44238" x2="5078" y2="73730"/>
                        <a14:foregroundMark x1="5078" y1="73730" x2="10807" y2="75195"/>
                        <a14:foregroundMark x1="1302" y1="72852" x2="326" y2="40527"/>
                        <a14:foregroundMark x1="39453" y1="45313" x2="39453" y2="45313"/>
                        <a14:foregroundMark x1="94792" y1="56055" x2="94792" y2="56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7200" y="1387188"/>
            <a:ext cx="6113812" cy="4080969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0BC4D-C465-5A8B-2CD4-44A421E6A465}"/>
              </a:ext>
            </a:extLst>
          </p:cNvPr>
          <p:cNvSpPr txBox="1"/>
          <p:nvPr/>
        </p:nvSpPr>
        <p:spPr>
          <a:xfrm>
            <a:off x="5627077" y="168697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B4617-F80F-AA7B-40C6-464C118199B3}"/>
              </a:ext>
            </a:extLst>
          </p:cNvPr>
          <p:cNvSpPr txBox="1"/>
          <p:nvPr/>
        </p:nvSpPr>
        <p:spPr>
          <a:xfrm>
            <a:off x="10049607" y="1686971"/>
            <a:ext cx="13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Years Old</a:t>
            </a:r>
          </a:p>
        </p:txBody>
      </p:sp>
    </p:spTree>
    <p:extLst>
      <p:ext uri="{BB962C8B-B14F-4D97-AF65-F5344CB8AC3E}">
        <p14:creationId xmlns:p14="http://schemas.microsoft.com/office/powerpoint/2010/main" val="35482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A3C46-C779-951A-E722-D0DB70DCD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DF92A-22D3-BCE7-226E-8D1D6056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1" y="1089025"/>
            <a:ext cx="4451349" cy="1532951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Report 3 – Sample 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E821-132A-694B-4196-3BAA2F24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4248000"/>
            <a:ext cx="4451349" cy="1520975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en-US" sz="2400" i="1"/>
              <a:t>Insight: Several items exceed 5 years. Recommend replacement for safety and quality.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CF1C583-CEA7-5782-2CE8-691D552B3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841" y="540000"/>
            <a:ext cx="2733344" cy="2754000"/>
          </a:xfrm>
          <a:prstGeom prst="rect">
            <a:avLst/>
          </a:prstGeom>
        </p:spPr>
      </p:pic>
      <p:pic>
        <p:nvPicPr>
          <p:cNvPr id="7" name="Picture 6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32E65300-DEC6-9107-50FC-2E97B376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014" y="4375028"/>
            <a:ext cx="4438998" cy="11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8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52CD-4C4C-9E44-BE9B-72AB9835E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2E30C-1333-5529-886B-FD732D3DC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0326" y="4248000"/>
            <a:ext cx="4904706" cy="580674"/>
          </a:xfrm>
        </p:spPr>
        <p:txBody>
          <a:bodyPr/>
          <a:lstStyle/>
          <a:p>
            <a:r>
              <a:rPr lang="en-US" dirty="0"/>
              <a:t>Bravo Team – CSD310 – 11.2 Assignment  </a:t>
            </a:r>
          </a:p>
        </p:txBody>
      </p:sp>
    </p:spTree>
    <p:extLst>
      <p:ext uri="{BB962C8B-B14F-4D97-AF65-F5344CB8AC3E}">
        <p14:creationId xmlns:p14="http://schemas.microsoft.com/office/powerpoint/2010/main" val="368479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14C0111-86AA-B377-753D-02A3CA89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3"/>
            <a:ext cx="442678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Group Introduction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252AFB-1364-05E7-C423-89DB466ED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/>
              <a:t>Meet Our Team:</a:t>
            </a:r>
          </a:p>
          <a:p>
            <a:pPr>
              <a:lnSpc>
                <a:spcPct val="125000"/>
              </a:lnSpc>
            </a:pPr>
            <a:r>
              <a:rPr lang="en-US" sz="2000"/>
              <a:t>Angela Vargas </a:t>
            </a:r>
          </a:p>
          <a:p>
            <a:pPr>
              <a:lnSpc>
                <a:spcPct val="125000"/>
              </a:lnSpc>
            </a:pPr>
            <a:r>
              <a:rPr lang="en-US" sz="2000"/>
              <a:t>Tevyah Hanley</a:t>
            </a:r>
          </a:p>
          <a:p>
            <a:pPr>
              <a:lnSpc>
                <a:spcPct val="125000"/>
              </a:lnSpc>
            </a:pPr>
            <a:r>
              <a:rPr lang="en-US" sz="2000"/>
              <a:t>Zachary Anderson</a:t>
            </a:r>
          </a:p>
          <a:p>
            <a:pPr>
              <a:lnSpc>
                <a:spcPct val="125000"/>
              </a:lnSpc>
            </a:pPr>
            <a:r>
              <a:rPr lang="en-US" sz="2000"/>
              <a:t>Cameron Mendez </a:t>
            </a:r>
          </a:p>
          <a:p>
            <a:pPr>
              <a:lnSpc>
                <a:spcPct val="125000"/>
              </a:lnSpc>
            </a:pPr>
            <a:endParaRPr lang="en-US" sz="2000"/>
          </a:p>
          <a:p>
            <a:pPr>
              <a:lnSpc>
                <a:spcPct val="125000"/>
              </a:lnSpc>
            </a:pPr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E4AF36-8375-4241-860D-A6544B68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Picture 6" descr="A person wearing a hat and sunglasses&#10;&#10;AI-generated content may be incorrect.">
            <a:extLst>
              <a:ext uri="{FF2B5EF4-FFF2-40B4-BE49-F238E27FC236}">
                <a16:creationId xmlns:a16="http://schemas.microsoft.com/office/drawing/2014/main" id="{270E573F-089A-C0B4-4EFE-18F5642C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3" y="849907"/>
            <a:ext cx="2088000" cy="2134252"/>
          </a:xfrm>
          <a:prstGeom prst="rect">
            <a:avLst/>
          </a:prstGeom>
        </p:spPr>
      </p:pic>
      <p:pic>
        <p:nvPicPr>
          <p:cNvPr id="3" name="Picture 2" descr="A person with pink hair sitting on the floor&#10;&#10;AI-generated content may be incorrect.">
            <a:extLst>
              <a:ext uri="{FF2B5EF4-FFF2-40B4-BE49-F238E27FC236}">
                <a16:creationId xmlns:a16="http://schemas.microsoft.com/office/drawing/2014/main" id="{2F99CD49-6096-DB76-C29C-EF6840CF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012" y="889500"/>
            <a:ext cx="2088000" cy="2055066"/>
          </a:xfrm>
          <a:prstGeom prst="rect">
            <a:avLst/>
          </a:prstGeom>
        </p:spPr>
      </p:pic>
      <p:pic>
        <p:nvPicPr>
          <p:cNvPr id="5" name="Picture 4" descr="A dog wearing sunglasses and bandana sitting on a person's lap&#10;&#10;AI-generated content may be incorrect.">
            <a:extLst>
              <a:ext uri="{FF2B5EF4-FFF2-40B4-BE49-F238E27FC236}">
                <a16:creationId xmlns:a16="http://schemas.microsoft.com/office/drawing/2014/main" id="{DFB179EF-C912-60C2-5D74-79B8AD75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013" y="3929933"/>
            <a:ext cx="2088000" cy="2022133"/>
          </a:xfrm>
          <a:prstGeom prst="rect">
            <a:avLst/>
          </a:prstGeom>
        </p:spPr>
      </p:pic>
      <p:pic>
        <p:nvPicPr>
          <p:cNvPr id="4" name="Picture 3" descr="A person and person with a child&#10;&#10;AI-generated content may be incorrect.">
            <a:extLst>
              <a:ext uri="{FF2B5EF4-FFF2-40B4-BE49-F238E27FC236}">
                <a16:creationId xmlns:a16="http://schemas.microsoft.com/office/drawing/2014/main" id="{BC1D4305-4DF0-6E04-F95F-FE5D9C9F33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980" t="-1636" r="7882" b="1"/>
          <a:stretch>
            <a:fillRect/>
          </a:stretch>
        </p:blipFill>
        <p:spPr>
          <a:xfrm>
            <a:off x="9631160" y="3564000"/>
            <a:ext cx="1666955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CF7FA-557B-82FA-0B3B-B29A88184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Case Study Overview </a:t>
            </a:r>
          </a:p>
        </p:txBody>
      </p:sp>
      <p:pic>
        <p:nvPicPr>
          <p:cNvPr id="1028" name="Picture 4" descr="How to Write an Awesome Case Study That Converts">
            <a:extLst>
              <a:ext uri="{FF2B5EF4-FFF2-40B4-BE49-F238E27FC236}">
                <a16:creationId xmlns:a16="http://schemas.microsoft.com/office/drawing/2014/main" id="{DA0F9E28-82E9-05B4-7A8E-543B8EBD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3" r="27292" b="-1"/>
          <a:stretch>
            <a:fillRect/>
          </a:stretch>
        </p:blipFill>
        <p:spPr bwMode="auto">
          <a:xfrm>
            <a:off x="540988" y="540000"/>
            <a:ext cx="6671025" cy="5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7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3BE6CC-8C1E-6B1C-8AA5-3F3426DF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11236"/>
            <a:ext cx="4426782" cy="1292662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l"/>
            <a:r>
              <a:rPr lang="en-US"/>
              <a:t>Outland Adventure: Business </a:t>
            </a:r>
          </a:p>
        </p:txBody>
      </p:sp>
      <p:pic>
        <p:nvPicPr>
          <p:cNvPr id="1026" name="Picture 2" descr="Why You Should Take a Guided Hike, Even ...">
            <a:extLst>
              <a:ext uri="{FF2B5EF4-FFF2-40B4-BE49-F238E27FC236}">
                <a16:creationId xmlns:a16="http://schemas.microsoft.com/office/drawing/2014/main" id="{0DC55A34-6AE6-E9B3-FCE8-7239A3EA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499" y="3057938"/>
            <a:ext cx="4457701" cy="24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9CCD2F-6960-1115-4E8A-99C450D747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987423"/>
            <a:ext cx="5555012" cy="4781552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000"/>
              <a:t>Founded by Blythe Timmerson and Jim Ford, outdoor enthusiast</a:t>
            </a:r>
          </a:p>
          <a:p>
            <a:pPr>
              <a:lnSpc>
                <a:spcPct val="125000"/>
              </a:lnSpc>
            </a:pPr>
            <a:r>
              <a:rPr lang="en-US" sz="2000"/>
              <a:t>Initially part-time, but grew into a full-time adventure travel business</a:t>
            </a:r>
          </a:p>
          <a:p>
            <a:pPr>
              <a:lnSpc>
                <a:spcPct val="125000"/>
              </a:lnSpc>
            </a:pPr>
            <a:r>
              <a:rPr lang="en-US" sz="2000"/>
              <a:t>Services: guided hiking/camping trips, gear sales &amp; rentals</a:t>
            </a:r>
          </a:p>
          <a:p>
            <a:pPr>
              <a:lnSpc>
                <a:spcPct val="125000"/>
              </a:lnSpc>
            </a:pPr>
            <a:r>
              <a:rPr lang="en-US" sz="2000"/>
              <a:t>Staff includes guides, marketing specialist, inventory manager, and new eCommerce developer</a:t>
            </a:r>
          </a:p>
          <a:p>
            <a:pPr>
              <a:lnSpc>
                <a:spcPct val="125000"/>
              </a:lnSpc>
            </a:pPr>
            <a:endParaRPr lang="en-US" sz="2000"/>
          </a:p>
          <a:p>
            <a:pPr>
              <a:lnSpc>
                <a:spcPct val="125000"/>
              </a:lnSpc>
            </a:pPr>
            <a:endParaRPr lang="en-US" sz="2000"/>
          </a:p>
          <a:p>
            <a:pPr>
              <a:lnSpc>
                <a:spcPct val="125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2904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B650-59F8-9780-98FA-17C56839A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682DA7-A6D1-0156-290D-A2C75BDF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Outland Adventure: Final ERD 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67EBD223-E9A3-96F0-DE5E-4E6B95787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41" y="1741684"/>
            <a:ext cx="7998118" cy="43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2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7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38AAD-ED41-A5A5-C08E-89B0C4F5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Key Goals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54" name="Content Placeholder 4">
            <a:extLst>
              <a:ext uri="{FF2B5EF4-FFF2-40B4-BE49-F238E27FC236}">
                <a16:creationId xmlns:a16="http://schemas.microsoft.com/office/drawing/2014/main" id="{2F80AD73-B35F-10BE-268C-583131E2D4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4829485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86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8A76F-D376-79BA-AC5E-A2735E78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Key Business Questions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36F5E-3803-4149-AA66-FD25B8E82CF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/>
              <a:t>Outland Adventure asked us to help answer: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700"/>
              <a:t>Are equipment sales worth continuing?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700"/>
              <a:t>Are bookings declining in any specific region?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sz="1700"/>
              <a:t>Are there aging inventory items needing replacement?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074" name="Picture 2" descr="My Hiking Gear List - I Heart Pacific ...">
            <a:extLst>
              <a:ext uri="{FF2B5EF4-FFF2-40B4-BE49-F238E27FC236}">
                <a16:creationId xmlns:a16="http://schemas.microsoft.com/office/drawing/2014/main" id="{C925A5BC-5720-9C0B-930F-6675A757515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7201" y="1393441"/>
            <a:ext cx="5576276" cy="38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4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352076-65B5-C2DF-1B98-F53DD1D9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 fontScale="90000"/>
          </a:bodyPr>
          <a:lstStyle/>
          <a:p>
            <a:r>
              <a:rPr lang="en-US" dirty="0"/>
              <a:t>Equipment Sales Vs Rentals – Report 1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B0AC9C-0433-6B83-4743-3A4559BB3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1"/>
              <a:t>Question: </a:t>
            </a:r>
            <a:r>
              <a:rPr lang="en-US" sz="1700"/>
              <a:t>Do enough customers buy equipment to keep sales going?</a:t>
            </a:r>
          </a:p>
          <a:p>
            <a:pPr>
              <a:lnSpc>
                <a:spcPct val="115000"/>
              </a:lnSpc>
            </a:pPr>
            <a:r>
              <a:rPr lang="en-US" sz="1700" b="1"/>
              <a:t>What we measure: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700"/>
              <a:t>Total equipment sold vs rented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700"/>
              <a:t>Revenue from each</a:t>
            </a:r>
          </a:p>
          <a:p>
            <a:pPr>
              <a:lnSpc>
                <a:spcPct val="115000"/>
              </a:lnSpc>
            </a:pPr>
            <a:r>
              <a:rPr lang="en-US" sz="1700"/>
              <a:t>Assumptions: each transaction record included the type (sale/rental) and associated cost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8" name="Picture 7" descr="A compass with text on it&#10;&#10;AI-generated content may be incorrect.">
            <a:extLst>
              <a:ext uri="{FF2B5EF4-FFF2-40B4-BE49-F238E27FC236}">
                <a16:creationId xmlns:a16="http://schemas.microsoft.com/office/drawing/2014/main" id="{B7B9453E-3510-D191-CB6B-DC2D0A6B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42" y="1919597"/>
            <a:ext cx="6923052" cy="25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B5714-4BE0-EC6B-90B7-F8A86023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Report 1 – Sample Output </a:t>
            </a:r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BDC7-4E05-2A5B-EC80-62CCB366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000" i="1"/>
              <a:t>Insight:</a:t>
            </a:r>
            <a:r>
              <a:rPr lang="en-US" sz="2000"/>
              <a:t> While rentals are more frequent, sales generate higher revenue. Maintaining both models is advisable.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B9CDC7-5D3C-4184-9491-855E59362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DB5AB88-40EA-F61B-125A-7D5D7E3C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4" y="590849"/>
            <a:ext cx="4438998" cy="2652301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8B85A54-A2E2-D8B3-286F-B08D3BA24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4" y="4402771"/>
            <a:ext cx="4438998" cy="10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91300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5126FD-8B44-46F3-BEB2-D5456E76919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021420E-D6CD-4398-9C5C-03FBF688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0C3F92-C0AD-4E73-8A22-9D413A456BA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{D7F375B0-51C6-46FF-B929-CF568EAFED04}TF385b1cbf-3839-423f-83d2-95cf4a9c3729fd5865f9_win32-20bec0195517</Template>
  <TotalTime>75</TotalTime>
  <Words>361</Words>
  <Application>Microsoft Office PowerPoint</Application>
  <PresentationFormat>Widescreen</PresentationFormat>
  <Paragraphs>68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 Light</vt:lpstr>
      <vt:lpstr>Calibri</vt:lpstr>
      <vt:lpstr>Rockwell Nova Light</vt:lpstr>
      <vt:lpstr>Wingdings</vt:lpstr>
      <vt:lpstr>LeafVTI</vt:lpstr>
      <vt:lpstr>Outland Adventure Case Study Presentation  CSd310 – 11.2 Assignment </vt:lpstr>
      <vt:lpstr>Group Introduction </vt:lpstr>
      <vt:lpstr>Case Study Overview </vt:lpstr>
      <vt:lpstr>Outland Adventure: Business </vt:lpstr>
      <vt:lpstr>Outland Adventure: Final ERD </vt:lpstr>
      <vt:lpstr>Key Goals</vt:lpstr>
      <vt:lpstr>Key Business Questions</vt:lpstr>
      <vt:lpstr>Equipment Sales Vs Rentals – Report 1 </vt:lpstr>
      <vt:lpstr>Report 1 – Sample Output </vt:lpstr>
      <vt:lpstr>Booking trends by region– Report 2</vt:lpstr>
      <vt:lpstr>Report 2 – Sample Output </vt:lpstr>
      <vt:lpstr>Aging Inventory – Report 3</vt:lpstr>
      <vt:lpstr>Report 3 – Sample Output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Angela Vargas</dc:creator>
  <cp:lastModifiedBy>Zachary Anderson</cp:lastModifiedBy>
  <cp:revision>7</cp:revision>
  <dcterms:created xsi:type="dcterms:W3CDTF">2025-07-16T04:07:31Z</dcterms:created>
  <dcterms:modified xsi:type="dcterms:W3CDTF">2025-07-24T16:45:56Z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